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0890BBE-7AC7-40DB-965B-6752636D0BA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0890BBE-7AC7-40DB-965B-6752636D0BA4}"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0890BBE-7AC7-40DB-965B-6752636D0BA4}"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0890BBE-7AC7-40DB-965B-6752636D0BA4}"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890BBE-7AC7-40DB-965B-6752636D0BA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890BBE-7AC7-40DB-965B-6752636D0BA4}"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72BB98-1FC9-4B50-8F86-6AAB908E558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0890BBE-7AC7-40DB-965B-6752636D0BA4}"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72BB98-1FC9-4B50-8F86-6AAB908E558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714379"/>
          </a:xfrm>
        </p:spPr>
        <p:txBody>
          <a:bodyPr>
            <a:normAutofit fontScale="90000"/>
          </a:bodyPr>
          <a:lstStyle/>
          <a:p>
            <a:r>
              <a:rPr lang="ar-IQ" sz="2700" b="1" dirty="0" smtClean="0"/>
              <a:t/>
            </a:r>
            <a:br>
              <a:rPr lang="ar-IQ" sz="2700" b="1" dirty="0" smtClean="0"/>
            </a:br>
            <a:r>
              <a:rPr lang="ar-IQ" sz="2700" b="1" dirty="0" smtClean="0"/>
              <a:t/>
            </a:r>
            <a:br>
              <a:rPr lang="ar-IQ" sz="2700" b="1" dirty="0" smtClean="0"/>
            </a:br>
            <a:r>
              <a:rPr lang="ar-SA" sz="2700" b="1" dirty="0" smtClean="0"/>
              <a:t>ثانيا </a:t>
            </a:r>
            <a:r>
              <a:rPr lang="ar-SA" sz="2700" b="1" dirty="0"/>
              <a:t>:(المناهج الوصفي)</a:t>
            </a:r>
            <a:r>
              <a:rPr lang="en-US" sz="2700" dirty="0"/>
              <a:t/>
            </a:r>
            <a:br>
              <a:rPr lang="en-US" sz="2700" dirty="0"/>
            </a:br>
            <a:r>
              <a:rPr lang="ar-SA" sz="2700" b="1" dirty="0"/>
              <a:t>مفهوم المنهج الوصفي:</a:t>
            </a:r>
            <a:r>
              <a:rPr lang="en-US" dirty="0"/>
              <a:t/>
            </a:r>
            <a:br>
              <a:rPr lang="en-US" dirty="0"/>
            </a:br>
            <a:endParaRPr lang="ar-IQ" dirty="0"/>
          </a:p>
        </p:txBody>
      </p:sp>
      <p:sp>
        <p:nvSpPr>
          <p:cNvPr id="3" name="عنوان فرعي 2"/>
          <p:cNvSpPr>
            <a:spLocks noGrp="1"/>
          </p:cNvSpPr>
          <p:nvPr>
            <p:ph type="subTitle" idx="1"/>
          </p:nvPr>
        </p:nvSpPr>
        <p:spPr>
          <a:xfrm>
            <a:off x="785786" y="1357298"/>
            <a:ext cx="7643866" cy="4281502"/>
          </a:xfrm>
        </p:spPr>
        <p:txBody>
          <a:bodyPr>
            <a:normAutofit fontScale="85000" lnSpcReduction="20000"/>
          </a:bodyPr>
          <a:lstStyle/>
          <a:p>
            <a:pPr algn="just"/>
            <a:r>
              <a:rPr lang="ar-SA" dirty="0"/>
              <a:t>	</a:t>
            </a:r>
            <a:r>
              <a:rPr lang="ar-SA" dirty="0">
                <a:solidFill>
                  <a:schemeClr val="tx1"/>
                </a:solidFill>
              </a:rPr>
              <a:t>وهو من المناهج المهمة في المجالات (التربوية والاجتماعية والرياضية ) والذي يهتم بجمع أوصاف دقيقة علمية للظاهرات المدروسة، ووصف الوضع الراهن وتفسيره ، وكذلك تحديد الممارسات الشائعة والتعرف على الآراء والمعتقدات والاتجاهات عند الأفراد والجماعات ، وطرائقها في النمو والتطور ، كما يهدف أيضا إلى دراسة العلاقات القائمة بين الظواهر المختلفة.</a:t>
            </a:r>
            <a:endParaRPr lang="en-US" dirty="0">
              <a:solidFill>
                <a:schemeClr val="tx1"/>
              </a:solidFill>
            </a:endParaRPr>
          </a:p>
          <a:p>
            <a:pPr algn="just"/>
            <a:r>
              <a:rPr lang="ar-SA" dirty="0">
                <a:solidFill>
                  <a:schemeClr val="tx1"/>
                </a:solidFill>
              </a:rPr>
              <a:t>	وتعتبر الملاحظة العلمية المنظمة من الأمور المهمة في الحصول على المعلومات في البحوث الوصفية وخصوصا عندما تتصل بالسلوك .</a:t>
            </a:r>
            <a:endParaRPr lang="en-US" dirty="0">
              <a:solidFill>
                <a:schemeClr val="tx1"/>
              </a:solidFill>
            </a:endParaRPr>
          </a:p>
          <a:p>
            <a:pPr algn="just"/>
            <a:r>
              <a:rPr lang="ar-SA" dirty="0">
                <a:solidFill>
                  <a:schemeClr val="tx1"/>
                </a:solidFill>
              </a:rPr>
              <a:t>وفي هذا المنهج يهتم الباحث بدراسة الوضع الحالي للظاهرة ،ومن اللازم </a:t>
            </a:r>
            <a:r>
              <a:rPr lang="ar-SA" dirty="0" err="1">
                <a:solidFill>
                  <a:schemeClr val="tx1"/>
                </a:solidFill>
              </a:rPr>
              <a:t>ان</a:t>
            </a:r>
            <a:r>
              <a:rPr lang="ar-SA" dirty="0">
                <a:solidFill>
                  <a:schemeClr val="tx1"/>
                </a:solidFill>
              </a:rPr>
              <a:t> تتوافر لديه أوصاف دقيقة عن الظاهرة التي يدرسها.</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a:bodyPr>
          <a:lstStyle/>
          <a:p>
            <a:pPr lvl="0"/>
            <a:r>
              <a:rPr lang="ar-SA" b="1" dirty="0"/>
              <a:t>خطوات البحوث الوصفية:</a:t>
            </a:r>
            <a:endParaRPr lang="en-US" dirty="0"/>
          </a:p>
          <a:p>
            <a:r>
              <a:rPr lang="ar-SA" dirty="0"/>
              <a:t>		لا تختلف الخطوات المتبعة في المنهج الوصفي عن خطوات المنهج العلمي والتي تم تحديدها مسبقا </a:t>
            </a:r>
            <a:r>
              <a:rPr lang="ar-SA" dirty="0" smtClean="0"/>
              <a:t>.</a:t>
            </a:r>
            <a:endParaRPr lang="en-US" dirty="0"/>
          </a:p>
          <a:p>
            <a:pPr lvl="0"/>
            <a:r>
              <a:rPr lang="ar-SA" b="1" dirty="0"/>
              <a:t>أنماط البحوث الوصفية : وتشمل :</a:t>
            </a:r>
            <a:endParaRPr lang="en-US" dirty="0"/>
          </a:p>
          <a:p>
            <a:r>
              <a:rPr lang="ar-IQ" b="1" dirty="0"/>
              <a:t>أولا : </a:t>
            </a:r>
            <a:r>
              <a:rPr lang="ar-SA" b="1" dirty="0"/>
              <a:t>الدراسات المسحية.</a:t>
            </a:r>
            <a:endParaRPr lang="en-US" dirty="0"/>
          </a:p>
          <a:p>
            <a:r>
              <a:rPr lang="ar-SA" dirty="0"/>
              <a:t>	وهي تهتم بدراسة الوضع الراهن ،حيث يهتم الباحث بملاحظة الظاهرة وجمع المعلومات عنها في الحالة التي عليها وقت دراستها ، وليس عن طريق الاعتماد على البيانات في صور مصادرة أولية أو ثانوية كما في المنهج التاريخي.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a:bodyPr>
          <a:lstStyle/>
          <a:p>
            <a:pPr lvl="0"/>
            <a:r>
              <a:rPr lang="ar-SA" b="1" dirty="0"/>
              <a:t>أنواع الدراسات المسحية :</a:t>
            </a:r>
            <a:endParaRPr lang="en-US" dirty="0"/>
          </a:p>
          <a:p>
            <a:pPr lvl="0"/>
            <a:r>
              <a:rPr lang="ar-SA" b="1" dirty="0"/>
              <a:t>المسح المدرسي.</a:t>
            </a:r>
            <a:endParaRPr lang="en-US" dirty="0"/>
          </a:p>
          <a:p>
            <a:r>
              <a:rPr lang="ar-SA" dirty="0"/>
              <a:t>	كثيرا ما تقوم المؤسسات التربوية بأجراء دراسات مسحية بهدف التقويم الداخلي والخارجي لبرامجها التعليمية أو بعض جوانبها ، والى وضع الخطط المناسبة لرفع الكفاءة العلمية التربوية وفاعليتها ،وذلك عن طريق جمع البيانات والمعلومات المتعلقة بالبيئة المدرسية من خلال الملاحظات والمقابلات والاختبارات والاستفتاءات ومقاييس التقدير وبطاقات الدرجات .......الخ.</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85000" lnSpcReduction="20000"/>
          </a:bodyPr>
          <a:lstStyle/>
          <a:p>
            <a:r>
              <a:rPr lang="ar-SA" dirty="0"/>
              <a:t>	ويتناول المسح المدرسي ما يلي :</a:t>
            </a:r>
            <a:endParaRPr lang="en-US" dirty="0"/>
          </a:p>
          <a:p>
            <a:pPr lvl="0"/>
            <a:r>
              <a:rPr lang="ar-SA" b="1" dirty="0"/>
              <a:t>المناخ التعليمي :</a:t>
            </a:r>
            <a:endParaRPr lang="en-US" dirty="0"/>
          </a:p>
          <a:p>
            <a:r>
              <a:rPr lang="ar-SA" dirty="0"/>
              <a:t>	 وتشمل (العوامل الإدارية والاجتماعية والقانونية والمادية للتعليم)</a:t>
            </a:r>
            <a:endParaRPr lang="en-US" dirty="0"/>
          </a:p>
          <a:p>
            <a:pPr lvl="0"/>
            <a:r>
              <a:rPr lang="ar-SA" b="1" dirty="0"/>
              <a:t>خصائص المعلمين:</a:t>
            </a:r>
            <a:endParaRPr lang="en-US" dirty="0"/>
          </a:p>
          <a:p>
            <a:r>
              <a:rPr lang="ar-SA" dirty="0"/>
              <a:t>			وتشمل (سلوك ألمعلمي ،مؤهلاتهم ، سماتهم، الشخصية ، كفايتهم المهنية،خلفيتهم الاجتماعية والثقافية ، اتجاهاتهم ، قدراتهم ، مسؤولياتهم ، سلطاتهم ،تفاعلاتهم ، سلوكهم مع الطلاب)</a:t>
            </a:r>
            <a:endParaRPr lang="en-US" dirty="0"/>
          </a:p>
          <a:p>
            <a:pPr lvl="0"/>
            <a:r>
              <a:rPr lang="ar-SA" b="1" dirty="0"/>
              <a:t>خصائص التلاميذ:</a:t>
            </a:r>
            <a:endParaRPr lang="en-US" dirty="0"/>
          </a:p>
          <a:p>
            <a:r>
              <a:rPr lang="ar-SA" dirty="0"/>
              <a:t>	وتشمل ( الأنماط السلوكية ، قدراتهم ، اتجاهاتهم ،ذكائهم ، استعدادهم ،مهاراتهم ،تحصيلهم ، عاداتهم ،أنشطة وقت الفراغ )</a:t>
            </a:r>
            <a:endParaRPr lang="en-US" dirty="0"/>
          </a:p>
          <a:p>
            <a:pPr lvl="0"/>
            <a:r>
              <a:rPr lang="ar-SA" b="1" dirty="0"/>
              <a:t>المناهج الدراسية:</a:t>
            </a:r>
            <a:endParaRPr lang="en-US" dirty="0"/>
          </a:p>
          <a:p>
            <a:r>
              <a:rPr lang="ar-SA" dirty="0"/>
              <a:t>	وتشمل (محتوى المناهج ، محتوى الكتب الدراسية ، الوقت المخصص للأنشطة ، طبيعة الخدمات المدرسية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62500" lnSpcReduction="20000"/>
          </a:bodyPr>
          <a:lstStyle/>
          <a:p>
            <a:pPr lvl="0"/>
            <a:r>
              <a:rPr lang="ar-SA" b="1" dirty="0"/>
              <a:t>المسح الاجتماعي:</a:t>
            </a:r>
            <a:endParaRPr lang="en-US" dirty="0"/>
          </a:p>
          <a:p>
            <a:r>
              <a:rPr lang="ar-SA" dirty="0"/>
              <a:t>	وهو يهدف دراسة الظروف الاجتماعية التي تؤثر في مجتمع ما ، بغرض الحصول على بيانات ومعلومات يمكن الاستفادة منها في وضع وتنفيذ برامج للإصلاح الاجتماعي</a:t>
            </a:r>
            <a:r>
              <a:rPr lang="ar-SA" dirty="0" smtClean="0"/>
              <a:t>.</a:t>
            </a:r>
            <a:r>
              <a:rPr lang="en-US" dirty="0"/>
              <a:t> </a:t>
            </a:r>
          </a:p>
          <a:p>
            <a:pPr lvl="0"/>
            <a:r>
              <a:rPr lang="ar-SA" b="1" dirty="0"/>
              <a:t>تحليل العمل.</a:t>
            </a:r>
            <a:endParaRPr lang="en-US" dirty="0"/>
          </a:p>
          <a:p>
            <a:r>
              <a:rPr lang="ar-SA" dirty="0"/>
              <a:t>	ويتم عن طريق دراسة الأوضاع الإدارية والتنظيمية والتعليمية والصحية وغيرها ، وفيه تجمع البيانات والمعلومات عن أنشطة وواجبات ومسئوليات العاملين ، كذلك وضعهم وعلاقتهم داخل الهيكل التنظيمي للعمل ، وظروف عملهم ، وطبيعة التسهيلات المتاحة لهم ، وأيضا التعرف على خبرات العاملين ومهاراتهم وعاداتهم وسماتهم الشخصية.</a:t>
            </a:r>
            <a:endParaRPr lang="en-US" dirty="0"/>
          </a:p>
          <a:p>
            <a:r>
              <a:rPr lang="en-US" dirty="0"/>
              <a:t> </a:t>
            </a:r>
          </a:p>
          <a:p>
            <a:pPr lvl="0"/>
            <a:r>
              <a:rPr lang="ar-SA" b="1" dirty="0"/>
              <a:t>تحليل الوثائق (تحليل المحتوى أو المضمون)</a:t>
            </a:r>
            <a:endParaRPr lang="en-US" dirty="0"/>
          </a:p>
          <a:p>
            <a:r>
              <a:rPr lang="ar-SA" dirty="0"/>
              <a:t>	يرتبط تحليل الوثائق أي تحليل ما تحتويه من بيانات ومعلومات بالمنهج التاريخي ، إلا إن البحوث التاريخية تهتم بدراسة الأحداث الماضية ، إما استخدام تحليل الوثائق في البحوث الوصفية يهتم بدراسة الوضع الراهن.</a:t>
            </a:r>
            <a:endParaRPr lang="en-US" dirty="0"/>
          </a:p>
          <a:p>
            <a:r>
              <a:rPr lang="en-US" dirty="0"/>
              <a:t> </a:t>
            </a:r>
          </a:p>
          <a:p>
            <a:r>
              <a:rPr lang="ar-SA" b="1" dirty="0"/>
              <a:t>ثانيا : دراسات العلاقات المتبادلة.</a:t>
            </a:r>
            <a:endParaRPr lang="en-US" dirty="0"/>
          </a:p>
          <a:p>
            <a:r>
              <a:rPr lang="ar-SA" dirty="0"/>
              <a:t>	في بعض الأحيان لا يكتفي الباحث للحصول على أوصاف دقيقة للظواهر التي يدرسها ، ولكنه يهتم بالتعرف على العلاقات القائمة بين الحقائق التي حصل عليها بهدف الوصول إلى فهم أعمق للظاهرات المدروسة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pPr lvl="0"/>
            <a:r>
              <a:rPr lang="ar-SA" b="1" dirty="0"/>
              <a:t>الأنماط الخاصة بدراسات العلاقات المتبادلة:</a:t>
            </a:r>
            <a:endParaRPr lang="en-US" dirty="0"/>
          </a:p>
          <a:p>
            <a:r>
              <a:rPr lang="en-US" b="1" dirty="0"/>
              <a:t> </a:t>
            </a:r>
            <a:endParaRPr lang="en-US" dirty="0"/>
          </a:p>
          <a:p>
            <a:pPr lvl="0"/>
            <a:r>
              <a:rPr lang="ar-SA" b="1" dirty="0"/>
              <a:t>دراسة الحالة.</a:t>
            </a:r>
            <a:endParaRPr lang="en-US" dirty="0"/>
          </a:p>
          <a:p>
            <a:r>
              <a:rPr lang="ar-SA" dirty="0"/>
              <a:t>	وهي تمثل دراسة حالة نوعا ما فردية ، مثلا شخصا كان أو أسرة أو جماعة أو مؤسسة اجتماعية أو مجتمعا محليا.</a:t>
            </a:r>
            <a:endParaRPr lang="en-US" dirty="0"/>
          </a:p>
          <a:p>
            <a:r>
              <a:rPr lang="ar-SA" dirty="0"/>
              <a:t>	ودراسة الحالة تشبه الدراسات المسحية إلا انه يوجد اختلاف بينهما من حيث انه في الدراسة المسحية تجمع بيانات تتعلق بعوامل قليلة من عدد كبير من الأفراد ، بينما في دراسة الحالة يقوم الباحث بدراسة مستفيضة لعدد محدود من الحالات المختلفة ، كما إن دراسة الحالة ذات طبيعة كيفية أكثر من الدراسة المسحية ونحصل عن طريقها بيانات ومعلومات على درجة كبيرة من الأهمية والتي قد لا نستطيع التوصل أليها عن طريق الدراسات المسحية.</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62500" lnSpcReduction="20000"/>
          </a:bodyPr>
          <a:lstStyle/>
          <a:p>
            <a:pPr lvl="0"/>
            <a:r>
              <a:rPr lang="ar-SA" b="1" dirty="0"/>
              <a:t>الدراسات المقارنة.</a:t>
            </a:r>
            <a:endParaRPr lang="en-US" dirty="0"/>
          </a:p>
          <a:p>
            <a:r>
              <a:rPr lang="ar-SA" dirty="0"/>
              <a:t>	وهي من أنماط البحوث الوصفية التي تركز على كيف ولماذا تحدث الظاهرة موضع البحث ، فهي تقارن جوانب التشابه والاختلاف بين الظاهرات لكي يحدد أي العوامل تلعب دورا فيها وبمعنى آخر تصف العوامل التي تكمن وراء الظاهرة.</a:t>
            </a:r>
            <a:endParaRPr lang="en-US" dirty="0"/>
          </a:p>
          <a:p>
            <a:r>
              <a:rPr lang="ar-SA" dirty="0"/>
              <a:t>	فالدراسات المقارنة تبدأ بأثر أو نتيجة ، وتبحث عن الأسباب الممكنة لذا الأثر أو النتيجة.</a:t>
            </a:r>
            <a:endParaRPr lang="en-US" dirty="0"/>
          </a:p>
          <a:p>
            <a:r>
              <a:rPr lang="ar-SA" dirty="0"/>
              <a:t>	وهنا يحاول الباحث تحديد الأسباب التي أدت إلى وجود فروق في سلوك جماعة من الأفراد أو الفروق في أحوالهم . كذلك تحديد العامل الأساسي الذي أدى إلى وجود مثل هذه الفروق.</a:t>
            </a:r>
            <a:endParaRPr lang="en-US" dirty="0"/>
          </a:p>
          <a:p>
            <a:r>
              <a:rPr lang="ar-SA" dirty="0"/>
              <a:t>	ويسمى هذا النوع من البحوث (بحوث ما بعد الحقيقة )أو ذات المفعول الرجعي) لان الأثر والسبب قد حدثا فعلا وان الباحث يقوم بدراستهما بعد الحدوث</a:t>
            </a:r>
            <a:r>
              <a:rPr lang="ar-SA" dirty="0" smtClean="0"/>
              <a:t>.</a:t>
            </a:r>
            <a:endParaRPr lang="en-US" dirty="0"/>
          </a:p>
          <a:p>
            <a:pPr lvl="0"/>
            <a:r>
              <a:rPr lang="ar-SA" b="1" dirty="0"/>
              <a:t>الدراسات </a:t>
            </a:r>
            <a:r>
              <a:rPr lang="ar-SA" b="1" dirty="0" err="1"/>
              <a:t>الارتباطية</a:t>
            </a:r>
            <a:r>
              <a:rPr lang="ar-SA" b="1" dirty="0"/>
              <a:t>.</a:t>
            </a:r>
            <a:endParaRPr lang="en-US" dirty="0"/>
          </a:p>
          <a:p>
            <a:r>
              <a:rPr lang="ar-SA" dirty="0"/>
              <a:t>	تستخدم الدراسات </a:t>
            </a:r>
            <a:r>
              <a:rPr lang="ar-SA" dirty="0" err="1"/>
              <a:t>الارتباطية</a:t>
            </a:r>
            <a:r>
              <a:rPr lang="ar-SA" dirty="0"/>
              <a:t> لتحديد إلى أي حد تتفق التغيرات في عامل معين مع التغيرات في عامل آخر، وأيضا التعرف على حجم ونوع العلاقات القائمة بين المتغيرات، وقد ترتبط المتغيرات مع بعضها البعض ارتباطا تاما أو ارتباطا جزئيا موجبا أو سالبا.</a:t>
            </a:r>
            <a:endParaRPr lang="en-US" dirty="0"/>
          </a:p>
          <a:p>
            <a:r>
              <a:rPr lang="ar-SA" dirty="0"/>
              <a:t>	أن وجود علاقة ارتباطيه عالية تتيح الفرصة للتنبؤ ،فعلى سبيل المثال فان الطالب الذي يحص على درجات مرتفعة في الثانوية العامة يحصل على درجات مرتفعة في الكلية .</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SA" b="1" dirty="0"/>
              <a:t>ثالثا : الدراسات التطورية.</a:t>
            </a:r>
            <a:endParaRPr lang="en-US" dirty="0"/>
          </a:p>
          <a:p>
            <a:r>
              <a:rPr lang="ar-SA" dirty="0"/>
              <a:t>	تتناول الدراسات التطورية الوضع القائم للظاهرات والعلاقات المتداخلة بينها، وكذلك التغيرات التي تحدث نتيجة لمرور الزمن ، فهي تصف المتغيرات خلال مراحل تطورها في فترة زمنية معينة ، وتشمل هذه الدراسة (دراسات النمو الاجتماعي أو النفسي أو الحركي أو الجسمي أو العقلي).</a:t>
            </a:r>
            <a:endParaRPr lang="en-US" dirty="0"/>
          </a:p>
          <a:p>
            <a:r>
              <a:rPr lang="ar-SA" dirty="0"/>
              <a:t> </a:t>
            </a:r>
            <a:endParaRPr lang="en-US" dirty="0"/>
          </a:p>
          <a:p>
            <a:pPr lvl="0"/>
            <a:r>
              <a:rPr lang="ar-SA" b="1" dirty="0"/>
              <a:t>وتشمل هذه الدراسة نوعية هما: </a:t>
            </a:r>
            <a:endParaRPr lang="en-US" dirty="0"/>
          </a:p>
          <a:p>
            <a:r>
              <a:rPr lang="en-US" b="1" dirty="0"/>
              <a:t> </a:t>
            </a:r>
            <a:endParaRPr lang="en-US" dirty="0"/>
          </a:p>
          <a:p>
            <a:pPr lvl="0"/>
            <a:r>
              <a:rPr lang="ar-SA" b="1" dirty="0"/>
              <a:t>الطريقة الطولية:</a:t>
            </a:r>
            <a:endParaRPr lang="en-US" dirty="0"/>
          </a:p>
          <a:p>
            <a:r>
              <a:rPr lang="ar-SA" dirty="0"/>
              <a:t>	وفي هذه الطريقة يتم قياس النمو لدى نفس الأطفال في أعمار مختلفة فعلى سبيل المثال إذا أردنا معرفه خصائص النمو الجسمي والحركي والعقلي والانفعالي والاجتماعي للأطفال خلال المرحلة السنية من (6-9)سنوات فأننا نختبر ونقيس هذه المتغيرات عند نفس الأطفال وذلك حينما يكونون في سن(6) سنوات, (7) سنوات ,(8) سنوات ,(9) سنوات أي إننا نقوم بدراسة تتبعيه لهذه المظاهر عند هؤلاء الأطفال منذ سنه سن السادسة وحتى بلوغهم تسع سنوات وتحدد أنماط نموهم الفردية بالنسبة لهذه المتغيرات خلال تلك السنوات .</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20000"/>
          </a:bodyPr>
          <a:lstStyle/>
          <a:p>
            <a:pPr lvl="0"/>
            <a:r>
              <a:rPr lang="ar-SA" b="1" dirty="0"/>
              <a:t>الطريقة المستعرضة:</a:t>
            </a:r>
            <a:endParaRPr lang="en-US" dirty="0"/>
          </a:p>
          <a:p>
            <a:r>
              <a:rPr lang="ar-SA" dirty="0"/>
              <a:t>	وفي هذه الطريقة يقوم الباحث باختيار مجموعة من الأطفال في أعمار مختلفة وتطبق عليهم مجموعه واحده من المقاييس بدلا من تكرار قياس نفس الأطفال كما في الطريقة الطولية أي أن الباحث يقوم بإتمام دراسته دون أن ينتظر الأطفال حتى يكبروا, وإنما يقوم بملاحظة مجموعات مختلفة وكل مجموعه مستقاة من مستوى عمري معين ثم تدرس البيانات المتجمعة من هذه المجموعات للتوصل إلى الأنماط العامة للنمو في كل جانب من جوانبه.</a:t>
            </a:r>
            <a:endParaRPr lang="en-US" dirty="0"/>
          </a:p>
          <a:p>
            <a:r>
              <a:rPr lang="ar-SA" dirty="0"/>
              <a:t>	فعلى سبيل المثال إذا أراد باحث التعرف على خصائص النمو الحركي والجسمي عند الأطفال في المرحلة السنية من(4-6)سنوات, فانه يقوم بملاحظة مجموعات من الأطفال كل مجموعه نختار من سن معين فيقوم باختيار مجموعة من سن (4)سنوات ومجموعة من سن (5) سنوات ومجموعة من (6)سنوات ويتم اختبار وقياس النمو الحركي والجسمي لديهم في نفس الفترة ثم يقوم بحساب المتوسط للنمو الحركي والجسمي لكل مجموعة وبذلك يتمكن من وضع تصور للنمو الحركي والجسمي لدى الأطفال في المرحلة السنية من( 4-6 )سنوات.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31</Words>
  <Application>Microsoft Office PowerPoint</Application>
  <PresentationFormat>عرض على الشاشة (3:4)‏</PresentationFormat>
  <Paragraphs>54</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  ثانيا :(المناهج الوصفي) مفهوم المنهج الوصفي: </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ثانيا :(المناهج الوصفي) مفهوم المنهج الوصفي: </dc:title>
  <dc:creator>KING</dc:creator>
  <cp:lastModifiedBy>KING</cp:lastModifiedBy>
  <cp:revision>2</cp:revision>
  <dcterms:created xsi:type="dcterms:W3CDTF">2018-12-10T16:49:37Z</dcterms:created>
  <dcterms:modified xsi:type="dcterms:W3CDTF">2018-12-10T16:58:24Z</dcterms:modified>
</cp:coreProperties>
</file>